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93" autoAdjust="0"/>
    <p:restoredTop sz="94660"/>
  </p:normalViewPr>
  <p:slideViewPr>
    <p:cSldViewPr snapToGrid="0">
      <p:cViewPr varScale="1">
        <p:scale>
          <a:sx n="71" d="100"/>
          <a:sy n="71" d="100"/>
        </p:scale>
        <p:origin x="8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E0F704-7D64-476E-A6AE-81E340BDDD9B}"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295932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0F704-7D64-476E-A6AE-81E340BDDD9B}"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159112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0F704-7D64-476E-A6AE-81E340BDDD9B}"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4021911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0F704-7D64-476E-A6AE-81E340BDDD9B}"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2884837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0F704-7D64-476E-A6AE-81E340BDDD9B}"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3561816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E0F704-7D64-476E-A6AE-81E340BDDD9B}"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176058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E0F704-7D64-476E-A6AE-81E340BDDD9B}" type="datetimeFigureOut">
              <a:rPr lang="en-US" smtClean="0"/>
              <a:t>12/20/2017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14492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0F704-7D64-476E-A6AE-81E340BDDD9B}" type="datetimeFigureOut">
              <a:rPr lang="en-US" smtClean="0"/>
              <a:t>12/20/2017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2128863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0F704-7D64-476E-A6AE-81E340BDDD9B}" type="datetimeFigureOut">
              <a:rPr lang="en-US" smtClean="0"/>
              <a:t>12/20/2017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1984888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0F704-7D64-476E-A6AE-81E340BDDD9B}"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301091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0F704-7D64-476E-A6AE-81E340BDDD9B}"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9A34F-C804-4F27-A6BF-CD3DD5CD03E9}" type="slidenum">
              <a:rPr lang="en-US" smtClean="0"/>
              <a:t>‹#›</a:t>
            </a:fld>
            <a:endParaRPr lang="en-US"/>
          </a:p>
        </p:txBody>
      </p:sp>
    </p:spTree>
    <p:extLst>
      <p:ext uri="{BB962C8B-B14F-4D97-AF65-F5344CB8AC3E}">
        <p14:creationId xmlns:p14="http://schemas.microsoft.com/office/powerpoint/2010/main" val="709172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0F704-7D64-476E-A6AE-81E340BDDD9B}" type="datetimeFigureOut">
              <a:rPr lang="en-US" smtClean="0"/>
              <a:t>12/20/2017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9A34F-C804-4F27-A6BF-CD3DD5CD03E9}" type="slidenum">
              <a:rPr lang="en-US" smtClean="0"/>
              <a:t>‹#›</a:t>
            </a:fld>
            <a:endParaRPr lang="en-US"/>
          </a:p>
        </p:txBody>
      </p:sp>
    </p:spTree>
    <p:extLst>
      <p:ext uri="{BB962C8B-B14F-4D97-AF65-F5344CB8AC3E}">
        <p14:creationId xmlns:p14="http://schemas.microsoft.com/office/powerpoint/2010/main" val="401910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Lessons 1-36…</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noAutofit/>
              </a:bodyPr>
              <a:lstStyle/>
              <a:p>
                <a:pPr marL="514350" indent="-514350">
                  <a:buAutoNum type="arabicParenR"/>
                </a:pPr>
                <a:r>
                  <a:rPr lang="en-US" sz="3200" dirty="0" smtClean="0"/>
                  <a:t>Place the following numbers on a number line: </a:t>
                </a:r>
              </a:p>
              <a:p>
                <a:pPr marL="0" indent="0">
                  <a:buNone/>
                </a:pPr>
                <a:r>
                  <a:rPr lang="en-US" sz="3200" dirty="0"/>
                  <a:t>	</a:t>
                </a:r>
                <a:r>
                  <a:rPr lang="en-US" sz="3200" dirty="0" smtClean="0"/>
                  <a:t>			-4, 3, 2, -1, 0</a:t>
                </a:r>
              </a:p>
              <a:p>
                <a:pPr marL="0" indent="0">
                  <a:buNone/>
                </a:pPr>
                <a:r>
                  <a:rPr lang="en-US" sz="3200" dirty="0" smtClean="0"/>
                  <a:t>2)  Simplify: </a:t>
                </a:r>
                <a14:m>
                  <m:oMath xmlns:m="http://schemas.openxmlformats.org/officeDocument/2006/math">
                    <m:d>
                      <m:dPr>
                        <m:begChr m:val="|"/>
                        <m:endChr m:val="|"/>
                        <m:ctrlPr>
                          <a:rPr lang="en-US" sz="3200" i="1" smtClean="0">
                            <a:latin typeface="Cambria Math" panose="02040503050406030204" pitchFamily="18" charset="0"/>
                          </a:rPr>
                        </m:ctrlPr>
                      </m:dPr>
                      <m:e>
                        <m:r>
                          <a:rPr lang="en-US" sz="3200" b="0" i="1" smtClean="0">
                            <a:latin typeface="Cambria Math" panose="02040503050406030204" pitchFamily="18" charset="0"/>
                          </a:rPr>
                          <m:t>−3</m:t>
                        </m:r>
                      </m:e>
                    </m:d>
                  </m:oMath>
                </a14:m>
                <a:endParaRPr lang="en-US" sz="3200" dirty="0" smtClean="0"/>
              </a:p>
              <a:p>
                <a:pPr marL="514350" indent="-514350">
                  <a:buAutoNum type="arabicParenR"/>
                </a:pPr>
                <a:endParaRPr lang="en-US" sz="3200" dirty="0"/>
              </a:p>
              <a:p>
                <a:pPr marL="0" indent="0">
                  <a:buNone/>
                </a:pPr>
                <a:r>
                  <a:rPr lang="en-US" sz="3200" dirty="0" smtClean="0"/>
                  <a:t>3)  Name the property illustrated: (8 + 6) + 4 = 8 + (6 + 4)</a:t>
                </a:r>
              </a:p>
              <a:p>
                <a:pPr marL="514350" indent="-514350">
                  <a:buAutoNum type="arabicParenR"/>
                </a:pPr>
                <a:endParaRPr lang="en-US" sz="3200" dirty="0"/>
              </a:p>
              <a:p>
                <a:pPr marL="0" indent="0">
                  <a:buNone/>
                </a:pPr>
                <a:r>
                  <a:rPr lang="en-US" sz="3200" dirty="0" smtClean="0"/>
                  <a:t>4)  What is the difference when the sum of 5 and 7 is subtracted from the product of 5 and 7?</a:t>
                </a:r>
                <a:endParaRPr lang="en-US" sz="32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rotWithShape="0">
                <a:blip r:embed="rId2"/>
                <a:stretch>
                  <a:fillRect l="-1565" t="-3221" b="-4902"/>
                </a:stretch>
              </a:blipFill>
            </p:spPr>
            <p:txBody>
              <a:bodyPr/>
              <a:lstStyle/>
              <a:p>
                <a:r>
                  <a:rPr lang="en-US">
                    <a:noFill/>
                  </a:rPr>
                  <a:t> </a:t>
                </a:r>
              </a:p>
            </p:txBody>
          </p:sp>
        </mc:Fallback>
      </mc:AlternateContent>
    </p:spTree>
    <p:extLst>
      <p:ext uri="{BB962C8B-B14F-4D97-AF65-F5344CB8AC3E}">
        <p14:creationId xmlns:p14="http://schemas.microsoft.com/office/powerpoint/2010/main" val="1354377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buNone/>
                </a:pPr>
                <a:r>
                  <a:rPr lang="en-US" sz="3200" dirty="0" smtClean="0"/>
                  <a:t>27) Simplify: a) 2</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3</m:t>
                        </m:r>
                      </m:den>
                    </m:f>
                  </m:oMath>
                </a14:m>
                <a:r>
                  <a:rPr lang="en-US" sz="3200" dirty="0" smtClean="0"/>
                  <a:t> x 1</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den>
                    </m:f>
                  </m:oMath>
                </a14:m>
                <a:r>
                  <a:rPr lang="en-US" sz="3200" dirty="0" smtClean="0"/>
                  <a:t> </a:t>
                </a:r>
              </a:p>
              <a:p>
                <a:pPr marL="0" indent="0">
                  <a:buNone/>
                </a:pPr>
                <a:endParaRPr lang="en-US" sz="3200" dirty="0"/>
              </a:p>
              <a:p>
                <a:pPr marL="0" indent="0">
                  <a:buNone/>
                </a:pPr>
                <a:r>
                  <a:rPr lang="en-US" sz="3200" dirty="0" smtClean="0"/>
                  <a:t>		b) 1</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2</m:t>
                        </m:r>
                      </m:num>
                      <m:den>
                        <m:r>
                          <a:rPr lang="en-US" sz="3200" b="0" i="1" smtClean="0">
                            <a:latin typeface="Cambria Math" panose="02040503050406030204" pitchFamily="18" charset="0"/>
                          </a:rPr>
                          <m:t>3</m:t>
                        </m:r>
                      </m:den>
                    </m:f>
                  </m:oMath>
                </a14:m>
                <a:r>
                  <a:rPr lang="en-US" sz="3200" dirty="0" smtClean="0"/>
                  <a:t> ÷ 2</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den>
                    </m:f>
                  </m:oMath>
                </a14:m>
                <a:endParaRPr lang="en-US" sz="3200" dirty="0" smtClean="0"/>
              </a:p>
              <a:p>
                <a:pPr marL="0" indent="0">
                  <a:buNone/>
                </a:pPr>
                <a:endParaRPr lang="en-US" sz="3200" dirty="0"/>
              </a:p>
              <a:p>
                <a:pPr marL="0" indent="0">
                  <a:buNone/>
                </a:pPr>
                <a:r>
                  <a:rPr lang="en-US" sz="3200" dirty="0" smtClean="0"/>
                  <a:t>28) A carpenter is nailing horizontal boards to the outside surface of the building.  The exposed portion of each board is 6</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4</m:t>
                        </m:r>
                      </m:den>
                    </m:f>
                    <m:r>
                      <a:rPr lang="en-US" sz="3200" i="1" smtClean="0">
                        <a:latin typeface="Cambria Math" panose="02040503050406030204" pitchFamily="18" charset="0"/>
                      </a:rPr>
                      <m:t> </m:t>
                    </m:r>
                  </m:oMath>
                </a14:m>
                <a:r>
                  <a:rPr lang="en-US" sz="3200" dirty="0" smtClean="0"/>
                  <a:t>in.  How many rows of boards are needed to reach to the top of an 8 ft. wall?</a:t>
                </a: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07" t="-560" r="-116" b="-11765"/>
                </a:stretch>
              </a:blipFill>
            </p:spPr>
            <p:txBody>
              <a:bodyPr/>
              <a:lstStyle/>
              <a:p>
                <a:r>
                  <a:rPr lang="en-US">
                    <a:noFill/>
                  </a:rPr>
                  <a:t> </a:t>
                </a:r>
              </a:p>
            </p:txBody>
          </p:sp>
        </mc:Fallback>
      </mc:AlternateContent>
    </p:spTree>
    <p:extLst>
      <p:ext uri="{BB962C8B-B14F-4D97-AF65-F5344CB8AC3E}">
        <p14:creationId xmlns:p14="http://schemas.microsoft.com/office/powerpoint/2010/main" val="51517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p:sp>
        <p:nvSpPr>
          <p:cNvPr id="3" name="Content Placeholder 2"/>
          <p:cNvSpPr>
            <a:spLocks noGrp="1"/>
          </p:cNvSpPr>
          <p:nvPr>
            <p:ph idx="1"/>
          </p:nvPr>
        </p:nvSpPr>
        <p:spPr/>
        <p:txBody>
          <a:bodyPr/>
          <a:lstStyle/>
          <a:p>
            <a:pPr marL="0" indent="0">
              <a:buNone/>
            </a:pPr>
            <a:r>
              <a:rPr lang="en-US" sz="3200" dirty="0" smtClean="0"/>
              <a:t>29) Jorge’s temperature was 100.2°F.  The thermometer marked 98.6°F as normal body temperature.  How many degrees above normal was Jorge’s temperature?</a:t>
            </a:r>
          </a:p>
          <a:p>
            <a:pPr marL="0" indent="0">
              <a:buNone/>
            </a:pPr>
            <a:endParaRPr lang="en-US" sz="3200" dirty="0"/>
          </a:p>
          <a:p>
            <a:pPr marL="0" indent="0">
              <a:buNone/>
            </a:pPr>
            <a:endParaRPr lang="en-US" sz="3200" dirty="0" smtClean="0"/>
          </a:p>
          <a:p>
            <a:pPr marL="0" indent="0">
              <a:buNone/>
            </a:pPr>
            <a:r>
              <a:rPr lang="en-US" sz="3200" dirty="0" smtClean="0"/>
              <a:t>30) Chloe drove her car 236.4 miles on 9.6 gallons of gas.  Find the number of miles per gallon the car averaged to the nearest mile per gallon.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8363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1-36…</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3200" dirty="0" smtClean="0"/>
                  <a:t>31) Simplify: a) </a:t>
                </a:r>
                <a14:m>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𝑥</m:t>
                        </m:r>
                      </m:e>
                      <m:sup>
                        <m:r>
                          <a:rPr lang="en-US" sz="3200" b="0" i="1" smtClean="0">
                            <a:latin typeface="Cambria Math" panose="02040503050406030204" pitchFamily="18" charset="0"/>
                          </a:rPr>
                          <m:t>2</m:t>
                        </m:r>
                      </m:sup>
                    </m:sSup>
                  </m:oMath>
                </a14:m>
                <a:r>
                  <a:rPr lang="en-US" sz="3200" dirty="0" smtClean="0"/>
                  <a:t> · </a:t>
                </a:r>
                <a14:m>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𝑥</m:t>
                        </m:r>
                      </m:e>
                      <m:sup>
                        <m:r>
                          <a:rPr lang="en-US" sz="3200" b="0" i="1" smtClean="0">
                            <a:latin typeface="Cambria Math" panose="02040503050406030204" pitchFamily="18" charset="0"/>
                          </a:rPr>
                          <m:t>4</m:t>
                        </m:r>
                      </m:sup>
                    </m:sSup>
                  </m:oMath>
                </a14:m>
                <a:r>
                  <a:rPr lang="en-US" sz="3200" dirty="0" smtClean="0"/>
                  <a:t>	b) </a:t>
                </a:r>
                <a14:m>
                  <m:oMath xmlns:m="http://schemas.openxmlformats.org/officeDocument/2006/math">
                    <m:f>
                      <m:fPr>
                        <m:ctrlPr>
                          <a:rPr lang="en-US" sz="3200" i="1" smtClean="0">
                            <a:latin typeface="Cambria Math" panose="02040503050406030204" pitchFamily="18" charset="0"/>
                          </a:rPr>
                        </m:ctrlPr>
                      </m:fPr>
                      <m:num>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𝑥</m:t>
                            </m:r>
                          </m:e>
                          <m:sup>
                            <m:r>
                              <a:rPr lang="en-US" sz="3200" b="0" i="1" smtClean="0">
                                <a:latin typeface="Cambria Math" panose="02040503050406030204" pitchFamily="18" charset="0"/>
                              </a:rPr>
                              <m:t>5</m:t>
                            </m:r>
                          </m:sup>
                        </m:sSup>
                      </m:num>
                      <m:den>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𝑥</m:t>
                            </m:r>
                          </m:e>
                          <m:sup>
                            <m:r>
                              <a:rPr lang="en-US" sz="3200" b="0" i="1" smtClean="0">
                                <a:latin typeface="Cambria Math" panose="02040503050406030204" pitchFamily="18" charset="0"/>
                              </a:rPr>
                              <m:t>2</m:t>
                            </m:r>
                          </m:sup>
                        </m:sSup>
                      </m:den>
                    </m:f>
                  </m:oMath>
                </a14:m>
                <a:r>
                  <a:rPr lang="en-US" sz="3200" dirty="0" smtClean="0"/>
                  <a:t>		c)</a:t>
                </a:r>
                <a14:m>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𝑥</m:t>
                            </m:r>
                          </m:e>
                          <m:sup>
                            <m:r>
                              <a:rPr lang="en-US" sz="3200" b="0" i="1" smtClean="0">
                                <a:latin typeface="Cambria Math" panose="02040503050406030204" pitchFamily="18" charset="0"/>
                              </a:rPr>
                              <m:t>5</m:t>
                            </m:r>
                          </m:sup>
                        </m:sSup>
                        <m:r>
                          <a:rPr lang="en-US" sz="3200" b="0" i="1" smtClean="0">
                            <a:latin typeface="Cambria Math" panose="02040503050406030204" pitchFamily="18" charset="0"/>
                          </a:rPr>
                          <m:t>)</m:t>
                        </m:r>
                      </m:e>
                      <m:sup>
                        <m:r>
                          <a:rPr lang="en-US" sz="3200" b="0" i="1" smtClean="0">
                            <a:latin typeface="Cambria Math" panose="02040503050406030204" pitchFamily="18" charset="0"/>
                          </a:rPr>
                          <m:t>3</m:t>
                        </m:r>
                      </m:sup>
                    </m:sSup>
                  </m:oMath>
                </a14:m>
                <a:endParaRPr lang="en-US" sz="3200" dirty="0" smtClean="0"/>
              </a:p>
              <a:p>
                <a:pPr marL="0" indent="0">
                  <a:buNone/>
                </a:pPr>
                <a:endParaRPr lang="en-US" sz="3200" dirty="0"/>
              </a:p>
              <a:p>
                <a:pPr marL="0" indent="0">
                  <a:buNone/>
                </a:pPr>
                <a:endParaRPr lang="en-US" sz="3200" dirty="0" smtClean="0"/>
              </a:p>
              <a:p>
                <a:pPr marL="0" indent="0">
                  <a:buNone/>
                </a:pPr>
                <a:r>
                  <a:rPr lang="en-US" sz="3200" dirty="0" smtClean="0"/>
                  <a:t>32) A 30 ft. tall tree cast a shadow 18 ft. long.  What was the ratio of height of the tree to the length of its shadow?</a:t>
                </a:r>
              </a:p>
              <a:p>
                <a:pPr marL="0" indent="0">
                  <a:buNone/>
                </a:pPr>
                <a:endParaRPr lang="en-US" sz="3200" dirty="0"/>
              </a:p>
              <a:p>
                <a:pPr marL="0" indent="0">
                  <a:buNone/>
                </a:pPr>
                <a:r>
                  <a:rPr lang="en-US" sz="3200" dirty="0" smtClean="0"/>
                  <a:t>33) Find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5</m:t>
                        </m:r>
                      </m:num>
                      <m:den>
                        <m:r>
                          <a:rPr lang="en-US" sz="3200" b="0" i="1" smtClean="0">
                            <a:latin typeface="Cambria Math" panose="02040503050406030204" pitchFamily="18" charset="0"/>
                          </a:rPr>
                          <m:t>6</m:t>
                        </m:r>
                      </m:den>
                    </m:f>
                  </m:oMath>
                </a14:m>
                <a:r>
                  <a:rPr lang="en-US" sz="3200" dirty="0" smtClean="0"/>
                  <a:t> of $12.47.</a:t>
                </a: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07" b="-140"/>
                </a:stretch>
              </a:blipFill>
            </p:spPr>
            <p:txBody>
              <a:bodyPr/>
              <a:lstStyle/>
              <a:p>
                <a:r>
                  <a:rPr lang="en-US">
                    <a:noFill/>
                  </a:rPr>
                  <a:t> </a:t>
                </a:r>
              </a:p>
            </p:txBody>
          </p:sp>
        </mc:Fallback>
      </mc:AlternateContent>
    </p:spTree>
    <p:extLst>
      <p:ext uri="{BB962C8B-B14F-4D97-AF65-F5344CB8AC3E}">
        <p14:creationId xmlns:p14="http://schemas.microsoft.com/office/powerpoint/2010/main" val="253581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1-36…</a:t>
            </a:r>
          </a:p>
        </p:txBody>
      </p:sp>
      <p:sp>
        <p:nvSpPr>
          <p:cNvPr id="3" name="Content Placeholder 2"/>
          <p:cNvSpPr>
            <a:spLocks noGrp="1"/>
          </p:cNvSpPr>
          <p:nvPr>
            <p:ph idx="1"/>
          </p:nvPr>
        </p:nvSpPr>
        <p:spPr/>
        <p:txBody>
          <a:bodyPr>
            <a:normAutofit/>
          </a:bodyPr>
          <a:lstStyle/>
          <a:p>
            <a:pPr marL="0" indent="0">
              <a:buNone/>
            </a:pPr>
            <a:r>
              <a:rPr lang="en-US" sz="3200" dirty="0" smtClean="0"/>
              <a:t>34) At 6:00 a.m. the temperature was -12°C.  By noon the temperature increased 8 degrees.  Write an equation for this situation and find the temperature at noon.</a:t>
            </a:r>
          </a:p>
          <a:p>
            <a:pPr marL="0" indent="0">
              <a:buNone/>
            </a:pPr>
            <a:endParaRPr lang="en-US" sz="3200" dirty="0"/>
          </a:p>
          <a:p>
            <a:pPr marL="0" indent="0">
              <a:buNone/>
            </a:pPr>
            <a:r>
              <a:rPr lang="en-US" sz="3200" dirty="0" smtClean="0"/>
              <a:t>35)  The hikers started on the desert floor, 182 feet below sea level.  After an hour of hiking they had climbed 1,018 ft.  Write an equation for the situation and find the hiker’s elevation after an hour of hiking.</a:t>
            </a:r>
            <a:endParaRPr lang="en-US" sz="3200" dirty="0"/>
          </a:p>
        </p:txBody>
      </p:sp>
    </p:spTree>
    <p:extLst>
      <p:ext uri="{BB962C8B-B14F-4D97-AF65-F5344CB8AC3E}">
        <p14:creationId xmlns:p14="http://schemas.microsoft.com/office/powerpoint/2010/main" val="644687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1-36…</a:t>
            </a:r>
          </a:p>
        </p:txBody>
      </p:sp>
      <p:sp>
        <p:nvSpPr>
          <p:cNvPr id="3" name="Content Placeholder 2"/>
          <p:cNvSpPr>
            <a:spLocks noGrp="1"/>
          </p:cNvSpPr>
          <p:nvPr>
            <p:ph idx="1"/>
          </p:nvPr>
        </p:nvSpPr>
        <p:spPr/>
        <p:txBody>
          <a:bodyPr>
            <a:normAutofit/>
          </a:bodyPr>
          <a:lstStyle/>
          <a:p>
            <a:pPr marL="0" indent="0">
              <a:buNone/>
            </a:pPr>
            <a:r>
              <a:rPr lang="en-US" sz="3200" dirty="0" smtClean="0"/>
              <a:t>36) Nathan flips a coin three times.  Find the probability of not getting heads at least once.</a:t>
            </a:r>
          </a:p>
          <a:p>
            <a:pPr marL="0" indent="0">
              <a:buNone/>
            </a:pPr>
            <a:endParaRPr lang="en-US" sz="3200" dirty="0"/>
          </a:p>
          <a:p>
            <a:pPr marL="0" indent="0">
              <a:buNone/>
            </a:pPr>
            <a:r>
              <a:rPr lang="en-US" sz="3200" dirty="0" smtClean="0"/>
              <a:t>37) Emily is a softball player who has 21 hits in 60 at-bats.  Express the probability that Emily will get a hit her next at-bat as a decimal number with three decimal places</a:t>
            </a:r>
            <a:endParaRPr lang="en-US" sz="3200" dirty="0"/>
          </a:p>
        </p:txBody>
      </p:sp>
    </p:spTree>
    <p:extLst>
      <p:ext uri="{BB962C8B-B14F-4D97-AF65-F5344CB8AC3E}">
        <p14:creationId xmlns:p14="http://schemas.microsoft.com/office/powerpoint/2010/main" val="3798834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1-36…</a:t>
            </a:r>
          </a:p>
        </p:txBody>
      </p:sp>
      <p:sp>
        <p:nvSpPr>
          <p:cNvPr id="3" name="Content Placeholder 2"/>
          <p:cNvSpPr>
            <a:spLocks noGrp="1"/>
          </p:cNvSpPr>
          <p:nvPr>
            <p:ph idx="1"/>
          </p:nvPr>
        </p:nvSpPr>
        <p:spPr/>
        <p:txBody>
          <a:bodyPr/>
          <a:lstStyle/>
          <a:p>
            <a:pPr marL="0" indent="0">
              <a:buNone/>
            </a:pPr>
            <a:r>
              <a:rPr lang="en-US" dirty="0" smtClean="0"/>
              <a:t>38) Jocelyn has a checking balance of $1286.  In the mail she receives a rebate check for $25 and a utility bill for $128.  She deposits the rebate and writes a check for the bill.  Write an equation with integers for the situation and find her checking balance after the transactions.</a:t>
            </a:r>
            <a:endParaRPr lang="en-US" dirty="0"/>
          </a:p>
        </p:txBody>
      </p:sp>
    </p:spTree>
    <p:extLst>
      <p:ext uri="{BB962C8B-B14F-4D97-AF65-F5344CB8AC3E}">
        <p14:creationId xmlns:p14="http://schemas.microsoft.com/office/powerpoint/2010/main" val="366786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5) Alberto went to the store with a twenty dollar bill.  He bought a loaf of bread and a half-gallon of milk.  The clerk gave him $15.17 in change.  How much money did Alberto spend on bread and milk?  Explain why your answer is reasonable.</a:t>
            </a:r>
          </a:p>
          <a:p>
            <a:pPr marL="0" indent="0">
              <a:buNone/>
            </a:pPr>
            <a:endParaRPr lang="en-US" sz="3200" dirty="0"/>
          </a:p>
          <a:p>
            <a:pPr marL="0" indent="0">
              <a:buNone/>
            </a:pPr>
            <a:r>
              <a:rPr lang="en-US" sz="3200" dirty="0" smtClean="0"/>
              <a:t>6) The hike to the summit of Mt. Whitney began from the upper trailhead at 8365 ft.  The elevation of Mt. Whitney’s summit is 14,496 ft.  Write an equation that show how to find the elevation gain from the trailhead to the summit.</a:t>
            </a:r>
            <a:endParaRPr lang="en-US" sz="3200" dirty="0"/>
          </a:p>
        </p:txBody>
      </p:sp>
    </p:spTree>
    <p:extLst>
      <p:ext uri="{BB962C8B-B14F-4D97-AF65-F5344CB8AC3E}">
        <p14:creationId xmlns:p14="http://schemas.microsoft.com/office/powerpoint/2010/main" val="55404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p:sp>
        <p:nvSpPr>
          <p:cNvPr id="3" name="Content Placeholder 2"/>
          <p:cNvSpPr>
            <a:spLocks noGrp="1"/>
          </p:cNvSpPr>
          <p:nvPr>
            <p:ph idx="1"/>
          </p:nvPr>
        </p:nvSpPr>
        <p:spPr/>
        <p:txBody>
          <a:bodyPr>
            <a:noAutofit/>
          </a:bodyPr>
          <a:lstStyle/>
          <a:p>
            <a:pPr marL="0" indent="0">
              <a:buNone/>
            </a:pPr>
            <a:r>
              <a:rPr lang="en-US" dirty="0" smtClean="0"/>
              <a:t>7) The total cost for five student tickets to the county fair was $28.75.  How much did one ticket cost?</a:t>
            </a:r>
          </a:p>
          <a:p>
            <a:pPr marL="0" indent="0">
              <a:buNone/>
            </a:pPr>
            <a:endParaRPr lang="en-US" dirty="0"/>
          </a:p>
          <a:p>
            <a:pPr marL="0" indent="0">
              <a:buNone/>
            </a:pPr>
            <a:r>
              <a:rPr lang="en-US" dirty="0" smtClean="0"/>
              <a:t>8) Cory sorted 375 quarters into groups of 40 so that he could put them in rolls. How many rolls can Cory fill with quarters?</a:t>
            </a:r>
          </a:p>
          <a:p>
            <a:pPr marL="0" indent="0">
              <a:buNone/>
            </a:pPr>
            <a:endParaRPr lang="en-US" dirty="0"/>
          </a:p>
          <a:p>
            <a:pPr marL="0" indent="0">
              <a:buNone/>
            </a:pPr>
            <a:r>
              <a:rPr lang="en-US" dirty="0" smtClean="0"/>
              <a:t>9) There were 30 questions on the test.  One third of the questions were true-false, and two fifths were multiple choice.</a:t>
            </a:r>
          </a:p>
          <a:p>
            <a:pPr marL="0" indent="0">
              <a:buNone/>
            </a:pPr>
            <a:r>
              <a:rPr lang="en-US" dirty="0"/>
              <a:t>	</a:t>
            </a:r>
            <a:r>
              <a:rPr lang="en-US" dirty="0" smtClean="0"/>
              <a:t>a) How many questions were true-false?</a:t>
            </a:r>
          </a:p>
          <a:p>
            <a:pPr marL="0" indent="0">
              <a:buNone/>
            </a:pPr>
            <a:r>
              <a:rPr lang="en-US" dirty="0"/>
              <a:t>	</a:t>
            </a:r>
            <a:r>
              <a:rPr lang="en-US" dirty="0" smtClean="0"/>
              <a:t>b) How many questions were multiple choice?</a:t>
            </a:r>
            <a:endParaRPr lang="en-US" dirty="0"/>
          </a:p>
        </p:txBody>
      </p:sp>
    </p:spTree>
    <p:extLst>
      <p:ext uri="{BB962C8B-B14F-4D97-AF65-F5344CB8AC3E}">
        <p14:creationId xmlns:p14="http://schemas.microsoft.com/office/powerpoint/2010/main" val="392938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10) The 5000 meter run is an Olympic event.  How many kilometers is 5000 meters?</a:t>
            </a:r>
          </a:p>
          <a:p>
            <a:pPr marL="0" indent="0">
              <a:buNone/>
            </a:pPr>
            <a:endParaRPr lang="en-US" sz="3200" dirty="0"/>
          </a:p>
          <a:p>
            <a:pPr marL="0" indent="0">
              <a:buNone/>
            </a:pPr>
            <a:r>
              <a:rPr lang="en-US" sz="3200" dirty="0" smtClean="0"/>
              <a:t>11) James weighed 8 pounds 10 ounces at birth.  How many ounces did James weigh?</a:t>
            </a:r>
          </a:p>
          <a:p>
            <a:pPr marL="0" indent="0">
              <a:buNone/>
            </a:pPr>
            <a:endParaRPr lang="en-US" sz="3200" dirty="0"/>
          </a:p>
          <a:p>
            <a:pPr marL="0" indent="0">
              <a:buNone/>
            </a:pPr>
            <a:r>
              <a:rPr lang="en-US" sz="3200" dirty="0" smtClean="0"/>
              <a:t>12) In the four 8</a:t>
            </a:r>
            <a:r>
              <a:rPr lang="en-US" sz="3200" baseline="30000" dirty="0" smtClean="0"/>
              <a:t>th</a:t>
            </a:r>
            <a:r>
              <a:rPr lang="en-US" sz="3200" dirty="0" smtClean="0"/>
              <a:t> grade classrooms there are 28, 29, 31, and 32 students.  What is the average number of students in the 8</a:t>
            </a:r>
            <a:r>
              <a:rPr lang="en-US" sz="3200" baseline="30000" dirty="0" smtClean="0"/>
              <a:t>th</a:t>
            </a:r>
            <a:r>
              <a:rPr lang="en-US" sz="3200" dirty="0" smtClean="0"/>
              <a:t> grade classrooms?</a:t>
            </a:r>
            <a:endParaRPr lang="en-US" sz="3200" dirty="0"/>
          </a:p>
        </p:txBody>
      </p:sp>
    </p:spTree>
    <p:extLst>
      <p:ext uri="{BB962C8B-B14F-4D97-AF65-F5344CB8AC3E}">
        <p14:creationId xmlns:p14="http://schemas.microsoft.com/office/powerpoint/2010/main" val="214313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13) What is the median of the following numbers:</a:t>
            </a:r>
          </a:p>
          <a:p>
            <a:pPr marL="0" indent="0">
              <a:buNone/>
            </a:pPr>
            <a:r>
              <a:rPr lang="en-US" sz="3200" dirty="0" smtClean="0"/>
              <a:t>	170, 191, 208, 15, 185, 175, 209, 187, 181, 195, 183, 219</a:t>
            </a:r>
          </a:p>
          <a:p>
            <a:pPr marL="0" indent="0">
              <a:buNone/>
            </a:pPr>
            <a:endParaRPr lang="en-US" sz="3200" dirty="0"/>
          </a:p>
          <a:p>
            <a:pPr marL="0" indent="0">
              <a:buNone/>
            </a:pPr>
            <a:endParaRPr lang="en-US" sz="3200" dirty="0" smtClean="0"/>
          </a:p>
          <a:p>
            <a:pPr marL="0" indent="0">
              <a:buNone/>
            </a:pPr>
            <a:r>
              <a:rPr lang="en-US" sz="3200" dirty="0" smtClean="0"/>
              <a:t>14) A rectangular room is five yards long and four yards wide.  </a:t>
            </a:r>
          </a:p>
          <a:p>
            <a:pPr marL="0" indent="0">
              <a:buNone/>
            </a:pPr>
            <a:r>
              <a:rPr lang="en-US" sz="3200" dirty="0"/>
              <a:t>	</a:t>
            </a:r>
            <a:r>
              <a:rPr lang="en-US" sz="3200" dirty="0" smtClean="0"/>
              <a:t>a) How much carpet is needed to cover the floor?</a:t>
            </a:r>
          </a:p>
          <a:p>
            <a:pPr marL="0" indent="0">
              <a:buNone/>
            </a:pPr>
            <a:r>
              <a:rPr lang="en-US" sz="3200" dirty="0"/>
              <a:t>	</a:t>
            </a:r>
            <a:r>
              <a:rPr lang="en-US" sz="3200" dirty="0" smtClean="0"/>
              <a:t>b) How many feet of baseboard are needed to reach  	    		around the room?</a:t>
            </a:r>
            <a:endParaRPr lang="en-US" sz="3200" dirty="0"/>
          </a:p>
        </p:txBody>
      </p:sp>
    </p:spTree>
    <p:extLst>
      <p:ext uri="{BB962C8B-B14F-4D97-AF65-F5344CB8AC3E}">
        <p14:creationId xmlns:p14="http://schemas.microsoft.com/office/powerpoint/2010/main" val="1621837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sz="3200" dirty="0" smtClean="0"/>
                  <a:t>15) Write the prime factorization of 100.</a:t>
                </a:r>
              </a:p>
              <a:p>
                <a:pPr marL="0" indent="0">
                  <a:buNone/>
                </a:pPr>
                <a:endParaRPr lang="en-US" sz="3200" dirty="0"/>
              </a:p>
              <a:p>
                <a:pPr marL="0" indent="0">
                  <a:buNone/>
                </a:pPr>
                <a:r>
                  <a:rPr lang="en-US" sz="3200" dirty="0" smtClean="0"/>
                  <a:t>16) Reduce the fraction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72</m:t>
                        </m:r>
                      </m:num>
                      <m:den>
                        <m:r>
                          <a:rPr lang="en-US" sz="3200" b="0" i="1" smtClean="0">
                            <a:latin typeface="Cambria Math" panose="02040503050406030204" pitchFamily="18" charset="0"/>
                          </a:rPr>
                          <m:t>108</m:t>
                        </m:r>
                      </m:den>
                    </m:f>
                  </m:oMath>
                </a14:m>
                <a:endParaRPr lang="en-US" sz="3200" dirty="0" smtClean="0"/>
              </a:p>
              <a:p>
                <a:pPr marL="0" indent="0">
                  <a:buNone/>
                </a:pPr>
                <a:endParaRPr lang="en-US" sz="3200" dirty="0"/>
              </a:p>
              <a:p>
                <a:pPr marL="0" indent="0">
                  <a:buNone/>
                </a:pPr>
                <a:r>
                  <a:rPr lang="en-US" sz="3200" dirty="0" smtClean="0"/>
                  <a:t>17) Write the following fractions as a percent and as a decimal:</a:t>
                </a:r>
              </a:p>
              <a:p>
                <a:pPr marL="0" indent="0">
                  <a:buNone/>
                </a:pPr>
                <a:r>
                  <a:rPr lang="en-US" sz="3200" dirty="0"/>
                  <a:t>	</a:t>
                </a:r>
                <a:r>
                  <a:rPr lang="en-US" sz="3200" dirty="0" smtClean="0"/>
                  <a:t>a)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4</m:t>
                        </m:r>
                      </m:den>
                    </m:f>
                  </m:oMath>
                </a14:m>
                <a:r>
                  <a:rPr lang="en-US" sz="3200" dirty="0" smtClean="0"/>
                  <a:t>		b)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5</m:t>
                        </m:r>
                      </m:den>
                    </m:f>
                  </m:oMath>
                </a14:m>
                <a:r>
                  <a:rPr lang="en-US" sz="3200" dirty="0" smtClean="0"/>
                  <a:t>		c)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10</m:t>
                        </m:r>
                      </m:den>
                    </m:f>
                  </m:oMath>
                </a14:m>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07" t="-2941"/>
                </a:stretch>
              </a:blipFill>
            </p:spPr>
            <p:txBody>
              <a:bodyPr/>
              <a:lstStyle/>
              <a:p>
                <a:r>
                  <a:rPr lang="en-US">
                    <a:noFill/>
                  </a:rPr>
                  <a:t> </a:t>
                </a:r>
              </a:p>
            </p:txBody>
          </p:sp>
        </mc:Fallback>
      </mc:AlternateContent>
    </p:spTree>
    <p:extLst>
      <p:ext uri="{BB962C8B-B14F-4D97-AF65-F5344CB8AC3E}">
        <p14:creationId xmlns:p14="http://schemas.microsoft.com/office/powerpoint/2010/main" val="714978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3200" dirty="0" smtClean="0"/>
                  <a:t>18) Express with exponents: 2xxyyyzzzz</a:t>
                </a:r>
              </a:p>
              <a:p>
                <a:pPr marL="0" indent="0">
                  <a:buNone/>
                </a:pPr>
                <a:endParaRPr lang="en-US" sz="3200" dirty="0"/>
              </a:p>
              <a:p>
                <a:pPr marL="0" indent="0">
                  <a:buNone/>
                </a:pPr>
                <a:r>
                  <a:rPr lang="en-US" sz="3200" dirty="0" smtClean="0"/>
                  <a:t>19) Simplify: </a:t>
                </a:r>
                <a14:m>
                  <m:oMath xmlns:m="http://schemas.openxmlformats.org/officeDocument/2006/math">
                    <m:rad>
                      <m:radPr>
                        <m:degHide m:val="on"/>
                        <m:ctrlPr>
                          <a:rPr lang="en-US" sz="3200" i="1" smtClean="0">
                            <a:latin typeface="Cambria Math" panose="02040503050406030204" pitchFamily="18" charset="0"/>
                          </a:rPr>
                        </m:ctrlPr>
                      </m:radPr>
                      <m:deg/>
                      <m:e>
                        <m:r>
                          <a:rPr lang="en-US" sz="3200" b="0" i="1" smtClean="0">
                            <a:latin typeface="Cambria Math" panose="02040503050406030204" pitchFamily="18" charset="0"/>
                          </a:rPr>
                          <m:t>196</m:t>
                        </m:r>
                      </m:e>
                    </m:rad>
                  </m:oMath>
                </a14:m>
                <a:endParaRPr lang="en-US" sz="3200" dirty="0" smtClean="0"/>
              </a:p>
              <a:p>
                <a:pPr marL="0" indent="0">
                  <a:buNone/>
                </a:pPr>
                <a:endParaRPr lang="en-US" sz="3200" dirty="0"/>
              </a:p>
              <a:p>
                <a:pPr marL="0" indent="0">
                  <a:buNone/>
                </a:pPr>
                <a:r>
                  <a:rPr lang="en-US" sz="3200" dirty="0" smtClean="0"/>
                  <a:t>20) Arrange the following numbers on a number line:</a:t>
                </a:r>
              </a:p>
              <a:p>
                <a:pPr marL="0" indent="0">
                  <a:buNone/>
                </a:pPr>
                <a:r>
                  <a:rPr lang="en-US" sz="3200" dirty="0"/>
                  <a:t>	</a:t>
                </a:r>
                <a:r>
                  <a:rPr lang="en-US" sz="3200" dirty="0" smtClean="0"/>
                  <a:t>                0, 1, </a:t>
                </a:r>
                <a14:m>
                  <m:oMath xmlns:m="http://schemas.openxmlformats.org/officeDocument/2006/math">
                    <m:rad>
                      <m:radPr>
                        <m:degHide m:val="on"/>
                        <m:ctrlPr>
                          <a:rPr lang="en-US" sz="3200" i="1" smtClean="0">
                            <a:latin typeface="Cambria Math" panose="02040503050406030204" pitchFamily="18" charset="0"/>
                          </a:rPr>
                        </m:ctrlPr>
                      </m:radPr>
                      <m:deg/>
                      <m:e>
                        <m:r>
                          <a:rPr lang="en-US" sz="3200" b="0" i="1" smtClean="0">
                            <a:latin typeface="Cambria Math" panose="02040503050406030204" pitchFamily="18" charset="0"/>
                          </a:rPr>
                          <m:t>2</m:t>
                        </m:r>
                      </m:e>
                    </m:rad>
                  </m:oMath>
                </a14:m>
                <a:r>
                  <a:rPr lang="en-US" sz="3200" dirty="0" smtClean="0"/>
                  <a:t>,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4</m:t>
                        </m:r>
                      </m:den>
                    </m:f>
                  </m:oMath>
                </a14:m>
                <a:r>
                  <a:rPr lang="en-US" sz="3200" dirty="0" smtClean="0"/>
                  <a:t>, 0.5, -0.6</a:t>
                </a: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07" t="-2941"/>
                </a:stretch>
              </a:blipFill>
            </p:spPr>
            <p:txBody>
              <a:bodyPr/>
              <a:lstStyle/>
              <a:p>
                <a:r>
                  <a:rPr lang="en-US">
                    <a:noFill/>
                  </a:rPr>
                  <a:t> </a:t>
                </a:r>
              </a:p>
            </p:txBody>
          </p:sp>
        </mc:Fallback>
      </mc:AlternateContent>
    </p:spTree>
    <p:extLst>
      <p:ext uri="{BB962C8B-B14F-4D97-AF65-F5344CB8AC3E}">
        <p14:creationId xmlns:p14="http://schemas.microsoft.com/office/powerpoint/2010/main" val="271053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buNone/>
                </a:pPr>
                <a:r>
                  <a:rPr lang="en-US" sz="3200" dirty="0" smtClean="0"/>
                  <a:t>21) Round 3.14159 to two decimal places.</a:t>
                </a:r>
              </a:p>
              <a:p>
                <a:pPr marL="0" indent="0">
                  <a:buNone/>
                </a:pPr>
                <a:endParaRPr lang="en-US" sz="3200" dirty="0"/>
              </a:p>
              <a:p>
                <a:pPr marL="0" indent="0">
                  <a:buNone/>
                </a:pPr>
                <a:r>
                  <a:rPr lang="en-US" sz="3200" dirty="0" smtClean="0"/>
                  <a:t>22) a) Draw 2 lines parallel to each other</a:t>
                </a:r>
              </a:p>
              <a:p>
                <a:pPr marL="0" indent="0">
                  <a:buNone/>
                </a:pPr>
                <a:r>
                  <a:rPr lang="en-US" sz="3200" dirty="0" smtClean="0"/>
                  <a:t>       b) Draw 2 lines perpendicular to each other</a:t>
                </a:r>
              </a:p>
              <a:p>
                <a:pPr marL="0" indent="0">
                  <a:buNone/>
                </a:pPr>
                <a:r>
                  <a:rPr lang="en-US" sz="3200" dirty="0" smtClean="0"/>
                  <a:t>       c) Draw a regular polygon with 6 sides</a:t>
                </a:r>
              </a:p>
              <a:p>
                <a:pPr marL="0" indent="0">
                  <a:buNone/>
                </a:pPr>
                <a:endParaRPr lang="en-US" sz="3200" dirty="0"/>
              </a:p>
              <a:p>
                <a:pPr marL="0" indent="0">
                  <a:buNone/>
                </a:pPr>
                <a:r>
                  <a:rPr lang="en-US" sz="3200" dirty="0" smtClean="0"/>
                  <a:t>23) Find the area (A =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den>
                    </m:f>
                  </m:oMath>
                </a14:m>
                <a:r>
                  <a:rPr lang="en-US" sz="3200" dirty="0" err="1" smtClean="0"/>
                  <a:t>bh</a:t>
                </a:r>
                <a:r>
                  <a:rPr lang="en-US" sz="3200" dirty="0" smtClean="0"/>
                  <a:t>) of a triangle with a base of 8 in. and a height of 6 in.  </a:t>
                </a: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07" t="-2941" b="-9104"/>
                </a:stretch>
              </a:blipFill>
            </p:spPr>
            <p:txBody>
              <a:bodyPr/>
              <a:lstStyle/>
              <a:p>
                <a:r>
                  <a:rPr lang="en-US">
                    <a:noFill/>
                  </a:rPr>
                  <a:t> </a:t>
                </a:r>
              </a:p>
            </p:txBody>
          </p:sp>
        </mc:Fallback>
      </mc:AlternateContent>
    </p:spTree>
    <p:extLst>
      <p:ext uri="{BB962C8B-B14F-4D97-AF65-F5344CB8AC3E}">
        <p14:creationId xmlns:p14="http://schemas.microsoft.com/office/powerpoint/2010/main" val="3035138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1-36…</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sz="3200" dirty="0" smtClean="0"/>
                  <a:t>24) Simplify: 20 – 2 · </a:t>
                </a:r>
                <a14:m>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3</m:t>
                        </m:r>
                      </m:e>
                      <m:sup>
                        <m:r>
                          <a:rPr lang="en-US" sz="3200" b="0" i="1" smtClean="0">
                            <a:latin typeface="Cambria Math" panose="02040503050406030204" pitchFamily="18" charset="0"/>
                          </a:rPr>
                          <m:t>2</m:t>
                        </m:r>
                      </m:sup>
                    </m:sSup>
                  </m:oMath>
                </a14:m>
                <a:r>
                  <a:rPr lang="en-US" sz="3200" dirty="0" smtClean="0"/>
                  <a:t> + (7 + 8) ÷ 5</a:t>
                </a:r>
              </a:p>
              <a:p>
                <a:pPr marL="0" indent="0">
                  <a:buNone/>
                </a:pPr>
                <a:endParaRPr lang="en-US" sz="3200" dirty="0"/>
              </a:p>
              <a:p>
                <a:pPr marL="0" indent="0">
                  <a:buNone/>
                </a:pPr>
                <a:r>
                  <a:rPr lang="en-US" sz="3200" dirty="0" smtClean="0"/>
                  <a:t>25) What is the reciprocal of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5</m:t>
                        </m:r>
                      </m:num>
                      <m:den>
                        <m:r>
                          <a:rPr lang="en-US" sz="3200" b="0" i="1" smtClean="0">
                            <a:latin typeface="Cambria Math" panose="02040503050406030204" pitchFamily="18" charset="0"/>
                          </a:rPr>
                          <m:t>6</m:t>
                        </m:r>
                      </m:den>
                    </m:f>
                  </m:oMath>
                </a14:m>
                <a:r>
                  <a:rPr lang="en-US" sz="3200" dirty="0" smtClean="0"/>
                  <a:t> ?</a:t>
                </a:r>
              </a:p>
              <a:p>
                <a:pPr marL="0" indent="0">
                  <a:buNone/>
                </a:pPr>
                <a:endParaRPr lang="en-US" sz="3200" dirty="0"/>
              </a:p>
              <a:p>
                <a:pPr marL="0" indent="0">
                  <a:buNone/>
                </a:pPr>
                <a:r>
                  <a:rPr lang="en-US" sz="3200" dirty="0" smtClean="0"/>
                  <a:t>26) A quart is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4</m:t>
                        </m:r>
                      </m:den>
                    </m:f>
                    <m:r>
                      <a:rPr lang="en-US" sz="3200" i="1" smtClean="0">
                        <a:latin typeface="Cambria Math" panose="02040503050406030204" pitchFamily="18" charset="0"/>
                      </a:rPr>
                      <m:t> </m:t>
                    </m:r>
                  </m:oMath>
                </a14:m>
                <a:r>
                  <a:rPr lang="en-US" sz="3200" dirty="0" smtClean="0"/>
                  <a:t>of a gallon.  A pint is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8</m:t>
                        </m:r>
                      </m:den>
                    </m:f>
                  </m:oMath>
                </a14:m>
                <a:r>
                  <a:rPr lang="en-US" sz="3200" dirty="0" smtClean="0"/>
                  <a:t> of a gallon.  How many pints are in a quart?  How many pints are in a gallon?</a:t>
                </a:r>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07" t="-2801"/>
                </a:stretch>
              </a:blipFill>
            </p:spPr>
            <p:txBody>
              <a:bodyPr/>
              <a:lstStyle/>
              <a:p>
                <a:r>
                  <a:rPr lang="en-US">
                    <a:noFill/>
                  </a:rPr>
                  <a:t> </a:t>
                </a:r>
              </a:p>
            </p:txBody>
          </p:sp>
        </mc:Fallback>
      </mc:AlternateContent>
    </p:spTree>
    <p:extLst>
      <p:ext uri="{BB962C8B-B14F-4D97-AF65-F5344CB8AC3E}">
        <p14:creationId xmlns:p14="http://schemas.microsoft.com/office/powerpoint/2010/main" val="535017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653</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Lessons 1-36…</vt:lpstr>
      <vt:lpstr>Lessons 1-36…</vt:lpstr>
      <vt:lpstr>Lessons 1-36…</vt:lpstr>
      <vt:lpstr>Lessons 1-36…</vt:lpstr>
      <vt:lpstr>Lessons 1-36…</vt:lpstr>
      <vt:lpstr>Lessons 1-36…</vt:lpstr>
      <vt:lpstr>Lessons 1-36…</vt:lpstr>
      <vt:lpstr>Lessons 1-36…</vt:lpstr>
      <vt:lpstr>Lessons 1-36…</vt:lpstr>
      <vt:lpstr>Lessons 1-36…</vt:lpstr>
      <vt:lpstr>Lessons 1-36…</vt:lpstr>
      <vt:lpstr>Lessons 1-36…</vt:lpstr>
      <vt:lpstr>Lessons 1-36…</vt:lpstr>
      <vt:lpstr>Lessons 1-36…</vt:lpstr>
      <vt:lpstr>Lessons 1-36…</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1-36…</dc:title>
  <dc:creator>Eric Hufford</dc:creator>
  <cp:lastModifiedBy>Eric Hufford</cp:lastModifiedBy>
  <cp:revision>14</cp:revision>
  <dcterms:created xsi:type="dcterms:W3CDTF">2017-12-20T16:57:04Z</dcterms:created>
  <dcterms:modified xsi:type="dcterms:W3CDTF">2017-12-20T19:07:01Z</dcterms:modified>
</cp:coreProperties>
</file>